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99" r:id="rId4"/>
    <p:sldId id="285" r:id="rId5"/>
    <p:sldId id="292" r:id="rId6"/>
    <p:sldId id="293" r:id="rId7"/>
    <p:sldId id="298" r:id="rId8"/>
    <p:sldId id="261" r:id="rId9"/>
    <p:sldId id="290" r:id="rId10"/>
    <p:sldId id="267" r:id="rId11"/>
    <p:sldId id="270" r:id="rId12"/>
    <p:sldId id="286" r:id="rId13"/>
    <p:sldId id="287" r:id="rId14"/>
    <p:sldId id="294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008000"/>
    <a:srgbClr val="0099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71" autoAdjust="0"/>
  </p:normalViewPr>
  <p:slideViewPr>
    <p:cSldViewPr snapToObjects="1">
      <p:cViewPr varScale="1">
        <p:scale>
          <a:sx n="115" d="100"/>
          <a:sy n="115" d="100"/>
        </p:scale>
        <p:origin x="2208" y="108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E621D8-5D33-164D-83A0-9AD0D18C320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87288A-B816-3D4C-929D-50F4CC7A3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97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29E936E-EEB2-2D49-9DF7-C5505FDA6F51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1321A6-B2E7-0749-96FF-B7AF60E93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29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2856-512E-3946-A323-12A4D500D0C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0F59-9778-F942-B57B-9C021284D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2856-512E-3946-A323-12A4D500D0C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0F59-9778-F942-B57B-9C021284D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2856-512E-3946-A323-12A4D500D0C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0F59-9778-F942-B57B-9C021284D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2856-512E-3946-A323-12A4D500D0C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0F59-9778-F942-B57B-9C021284D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2856-512E-3946-A323-12A4D500D0C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0F59-9778-F942-B57B-9C021284D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2856-512E-3946-A323-12A4D500D0C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0F59-9778-F942-B57B-9C021284D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2856-512E-3946-A323-12A4D500D0C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0F59-9778-F942-B57B-9C021284D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2856-512E-3946-A323-12A4D500D0C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0F59-9778-F942-B57B-9C021284D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2856-512E-3946-A323-12A4D500D0C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0F59-9778-F942-B57B-9C021284D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2856-512E-3946-A323-12A4D500D0C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0F59-9778-F942-B57B-9C021284D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2856-512E-3946-A323-12A4D500D0C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0F59-9778-F942-B57B-9C021284D66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A2856-512E-3946-A323-12A4D500D0C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00F59-9778-F942-B57B-9C021284D6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228600"/>
            <a:ext cx="5319932" cy="3962400"/>
          </a:xfrm>
        </p:spPr>
        <p:txBody>
          <a:bodyPr/>
          <a:lstStyle/>
          <a:p>
            <a:r>
              <a:rPr lang="en-US" sz="2400" dirty="0" smtClean="0"/>
              <a:t>Foster Elementary School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Title I Parent/Guardian Orientation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November </a:t>
            </a:r>
            <a:r>
              <a:rPr lang="en-US" sz="2000" dirty="0"/>
              <a:t>2</a:t>
            </a:r>
            <a:r>
              <a:rPr lang="en-US" sz="2000" dirty="0" smtClean="0"/>
              <a:t>, 2018</a:t>
            </a:r>
            <a:br>
              <a:rPr lang="en-US" sz="2000" dirty="0" smtClean="0"/>
            </a:br>
            <a:r>
              <a:rPr lang="en-US" sz="2000" dirty="0" smtClean="0"/>
              <a:t>8:30 – 9:00pm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191000"/>
            <a:ext cx="5738446" cy="2209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“Alone we can do so little; together we can do so much.” –Helen Keller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0006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Does my Child Receive Instruction?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057400"/>
            <a:ext cx="724204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8" indent="-223838">
              <a:buFont typeface="Arial"/>
              <a:buChar char="•"/>
            </a:pPr>
            <a:endParaRPr lang="en-US" dirty="0" smtClean="0"/>
          </a:p>
          <a:p>
            <a:pPr marL="223838" indent="-223838">
              <a:buFont typeface="Arial"/>
              <a:buChar char="•"/>
            </a:pPr>
            <a:r>
              <a:rPr lang="en-US" sz="2000" dirty="0"/>
              <a:t>All instruction takes place in small </a:t>
            </a:r>
            <a:r>
              <a:rPr lang="en-US" sz="2000" dirty="0" smtClean="0"/>
              <a:t>groups</a:t>
            </a:r>
          </a:p>
          <a:p>
            <a:pPr marL="223838" indent="-223838">
              <a:buFont typeface="Arial"/>
              <a:buChar char="•"/>
            </a:pPr>
            <a:endParaRPr lang="en-US" sz="2000" dirty="0" smtClean="0"/>
          </a:p>
          <a:p>
            <a:pPr marL="223838" indent="-223838">
              <a:buFont typeface="Arial"/>
              <a:buChar char="•"/>
            </a:pPr>
            <a:r>
              <a:rPr lang="en-US" sz="2000" dirty="0" smtClean="0"/>
              <a:t>Small groups meet either in the Title 1 room, the classroom, or a small group space </a:t>
            </a:r>
          </a:p>
          <a:p>
            <a:endParaRPr lang="en-US" sz="2000" dirty="0" smtClean="0"/>
          </a:p>
          <a:p>
            <a:pPr marL="223838" indent="-223838">
              <a:buFont typeface="Arial"/>
              <a:buChar char="•"/>
            </a:pPr>
            <a:r>
              <a:rPr lang="en-US" sz="2000" dirty="0"/>
              <a:t>Students in Title I work </a:t>
            </a:r>
            <a:r>
              <a:rPr lang="en-US" sz="2000" dirty="0" smtClean="0"/>
              <a:t>with </a:t>
            </a:r>
            <a:r>
              <a:rPr lang="en-US" sz="2000" dirty="0"/>
              <a:t>well-trained instructors who present direct, intensive lessons based on the skills in which your child needs more support</a:t>
            </a:r>
            <a:r>
              <a:rPr lang="en-US" sz="2000" dirty="0" smtClean="0"/>
              <a:t>.</a:t>
            </a:r>
          </a:p>
          <a:p>
            <a:pPr marL="223838" indent="-223838">
              <a:buFont typeface="Arial"/>
              <a:buChar char="•"/>
            </a:pPr>
            <a:endParaRPr lang="en-US" sz="2000" dirty="0"/>
          </a:p>
          <a:p>
            <a:pPr marL="223838" indent="-223838">
              <a:buFont typeface="Arial"/>
              <a:buChar char="•"/>
            </a:pPr>
            <a:r>
              <a:rPr lang="en-US" sz="2000" dirty="0" smtClean="0"/>
              <a:t>*Instructors meet every week to discuss progress, monitor groups, and plan for the up-coming week.</a:t>
            </a:r>
            <a:endParaRPr lang="en-US" sz="2000" dirty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91181"/>
            <a:ext cx="2239716" cy="194444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Curriculum is being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219201"/>
            <a:ext cx="3471277" cy="4641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Literacy</a:t>
            </a:r>
          </a:p>
          <a:p>
            <a:r>
              <a:rPr lang="en-US" dirty="0" smtClean="0"/>
              <a:t>Journeys – reading program (Houghton Mifflin Harcourt)</a:t>
            </a:r>
          </a:p>
          <a:p>
            <a:r>
              <a:rPr lang="en-US" dirty="0" err="1" smtClean="0"/>
              <a:t>Fundations</a:t>
            </a:r>
            <a:r>
              <a:rPr lang="en-US" dirty="0" smtClean="0"/>
              <a:t> sound cards (Wilson)</a:t>
            </a:r>
          </a:p>
          <a:p>
            <a:r>
              <a:rPr lang="en-US" dirty="0" err="1" smtClean="0"/>
              <a:t>Lexia</a:t>
            </a:r>
            <a:r>
              <a:rPr lang="en-US" dirty="0" smtClean="0"/>
              <a:t> Core 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762000"/>
            <a:ext cx="3469242" cy="509905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Mathematics</a:t>
            </a:r>
            <a:endParaRPr lang="en-US" dirty="0" smtClean="0"/>
          </a:p>
          <a:p>
            <a:r>
              <a:rPr lang="en-US" dirty="0" smtClean="0"/>
              <a:t>Everyday Math</a:t>
            </a:r>
          </a:p>
          <a:p>
            <a:r>
              <a:rPr lang="en-US" dirty="0" smtClean="0"/>
              <a:t>Supplemental resources &amp; materials </a:t>
            </a:r>
          </a:p>
          <a:p>
            <a:r>
              <a:rPr lang="en-US" dirty="0" smtClean="0"/>
              <a:t>IXL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FAMILIES SUPPORT THEIR CHILDREN AT HOME?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198" y="2680114"/>
            <a:ext cx="716280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200" u="sng" dirty="0" smtClean="0"/>
              <a:t>Suggested Homework: </a:t>
            </a:r>
            <a:endParaRPr lang="en-US" sz="2200" u="sng" dirty="0"/>
          </a:p>
          <a:p>
            <a:pPr marL="285750" indent="-285750">
              <a:buFont typeface="Arial" charset="0"/>
              <a:buChar char="•"/>
            </a:pPr>
            <a:r>
              <a:rPr lang="en-US" sz="2200" b="1" dirty="0" err="1" smtClean="0">
                <a:solidFill>
                  <a:srgbClr val="92D050"/>
                </a:solidFill>
              </a:rPr>
              <a:t>Lexia</a:t>
            </a:r>
            <a:r>
              <a:rPr lang="en-US" sz="2200" dirty="0" smtClean="0"/>
              <a:t>, 3 x 20 minutes per week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b="1" dirty="0" smtClean="0">
                <a:solidFill>
                  <a:srgbClr val="92D050"/>
                </a:solidFill>
              </a:rPr>
              <a:t>IXL</a:t>
            </a:r>
            <a:r>
              <a:rPr lang="en-US" sz="2200" dirty="0" smtClean="0"/>
              <a:t>, 2 x per week</a:t>
            </a:r>
          </a:p>
          <a:p>
            <a:endParaRPr lang="en-US" sz="2200" dirty="0" smtClean="0"/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4950538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Working Together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7239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000" dirty="0" smtClean="0"/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Check our website – 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  Foster School, Title 1 webpage </a:t>
            </a: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   </a:t>
            </a:r>
            <a:r>
              <a:rPr lang="en-US" sz="2400" u="sng" dirty="0" smtClean="0">
                <a:solidFill>
                  <a:srgbClr val="00B050"/>
                </a:solidFill>
              </a:rPr>
              <a:t>Fosterschooltitleone.weebly.com</a:t>
            </a:r>
            <a:endParaRPr lang="en-US" sz="2400" u="sng" dirty="0">
              <a:solidFill>
                <a:srgbClr val="00B050"/>
              </a:solidFill>
            </a:endParaRPr>
          </a:p>
          <a:p>
            <a:pPr marL="742950" lvl="1" indent="-285750">
              <a:buFont typeface="Arial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Email or call</a:t>
            </a:r>
          </a:p>
          <a:p>
            <a:pPr marL="742950" lvl="1" indent="-285750">
              <a:buFont typeface="Arial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We are available during conferences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charset="0"/>
              <a:buChar char="•"/>
            </a:pPr>
            <a:endParaRPr lang="en-US" sz="2000" dirty="0" smtClean="0"/>
          </a:p>
          <a:p>
            <a:pPr lvl="1"/>
            <a:endParaRPr lang="en-US" dirty="0" smtClean="0"/>
          </a:p>
          <a:p>
            <a:pPr marL="742950" lvl="1" indent="-285750">
              <a:buFont typeface="Arial" charset="0"/>
              <a:buChar char="•"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582782"/>
            <a:ext cx="2314575" cy="214312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7527561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1046559"/>
            <a:ext cx="7143750" cy="476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4730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bg2">
                <a:tint val="97000"/>
                <a:shade val="80000"/>
                <a:hueMod val="110000"/>
                <a:satMod val="120000"/>
              </a:schemeClr>
            </a:gs>
            <a:gs pos="79000">
              <a:schemeClr val="bg2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Agenda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239000" cy="45507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Welcome and Introductions – </a:t>
            </a:r>
            <a:r>
              <a:rPr lang="en-US" i="1" dirty="0" smtClean="0"/>
              <a:t>Dr. Wilcox, Principal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Title 1 Program Overview – </a:t>
            </a:r>
            <a:r>
              <a:rPr lang="en-US" i="1" dirty="0" smtClean="0"/>
              <a:t>Julie Quinn, Cori </a:t>
            </a:r>
            <a:r>
              <a:rPr lang="en-US" i="1" dirty="0" err="1" smtClean="0"/>
              <a:t>Trombly</a:t>
            </a:r>
            <a:r>
              <a:rPr lang="en-US" i="1" dirty="0" smtClean="0"/>
              <a:t>, and Jen Quirk, Title I Tutors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is Title I?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743" y="1371601"/>
            <a:ext cx="7125112" cy="448719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Title I is the largest federal aid program for elementary, middle, and high schools. Title I offers grant money to school districts around the country </a:t>
            </a:r>
            <a:r>
              <a:rPr lang="en-US" sz="2000" b="1" dirty="0" smtClean="0"/>
              <a:t>based primarily on census poverty estimates and the cost of education in each state. </a:t>
            </a:r>
          </a:p>
          <a:p>
            <a:r>
              <a:rPr lang="en-US" sz="2000" dirty="0" smtClean="0"/>
              <a:t>Foster </a:t>
            </a:r>
            <a:r>
              <a:rPr lang="en-US" sz="2000" dirty="0"/>
              <a:t>and Hingham Middle School are the </a:t>
            </a:r>
            <a:r>
              <a:rPr lang="en-US" sz="2000" dirty="0" smtClean="0"/>
              <a:t>two </a:t>
            </a:r>
            <a:r>
              <a:rPr lang="en-US" sz="2000" dirty="0"/>
              <a:t>Title I schools in Hingham this year</a:t>
            </a:r>
            <a:r>
              <a:rPr lang="en-US" sz="2000" dirty="0" smtClean="0"/>
              <a:t>.</a:t>
            </a:r>
            <a:endParaRPr lang="en-US" sz="2000" b="1" dirty="0"/>
          </a:p>
          <a:p>
            <a:r>
              <a:rPr lang="en-US" sz="2000" b="1" dirty="0" smtClean="0"/>
              <a:t>Grant money is adjusted each year</a:t>
            </a:r>
          </a:p>
          <a:p>
            <a:r>
              <a:rPr lang="en-US" sz="2000" b="1" dirty="0" smtClean="0"/>
              <a:t>Title I districts are audited to ensure funds are used appropriately</a:t>
            </a:r>
          </a:p>
        </p:txBody>
      </p:sp>
    </p:spTree>
    <p:extLst>
      <p:ext uri="{BB962C8B-B14F-4D97-AF65-F5344CB8AC3E}">
        <p14:creationId xmlns:p14="http://schemas.microsoft.com/office/powerpoint/2010/main" val="1431765776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Title 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sz="2400" dirty="0" smtClean="0"/>
              <a:t>    Title </a:t>
            </a:r>
            <a:r>
              <a:rPr lang="en-US" sz="2400" dirty="0"/>
              <a:t>1 develops and provides programs aimed at </a:t>
            </a:r>
            <a:r>
              <a:rPr lang="en-US" sz="2400" b="1" i="1" u="sng" dirty="0">
                <a:solidFill>
                  <a:srgbClr val="92D050"/>
                </a:solidFill>
              </a:rPr>
              <a:t>supporting/supplementing regular classroom instruction</a:t>
            </a:r>
            <a:r>
              <a:rPr lang="en-US" sz="2400" i="1" dirty="0">
                <a:solidFill>
                  <a:srgbClr val="92D050"/>
                </a:solidFill>
              </a:rPr>
              <a:t> </a:t>
            </a:r>
            <a:r>
              <a:rPr lang="en-US" sz="2400" dirty="0"/>
              <a:t>for </a:t>
            </a:r>
            <a:r>
              <a:rPr lang="en-US" sz="2400" b="1" i="1" dirty="0">
                <a:solidFill>
                  <a:srgbClr val="92D050"/>
                </a:solidFill>
              </a:rPr>
              <a:t>identified students</a:t>
            </a:r>
            <a:r>
              <a:rPr lang="en-US" sz="2400" i="1" dirty="0">
                <a:solidFill>
                  <a:srgbClr val="92D050"/>
                </a:solidFill>
              </a:rPr>
              <a:t> </a:t>
            </a:r>
            <a:r>
              <a:rPr lang="en-US" sz="2400" dirty="0"/>
              <a:t>who could benefit from extra support in meeting </a:t>
            </a:r>
            <a:r>
              <a:rPr lang="en-US" sz="2400" b="1" i="1" dirty="0">
                <a:solidFill>
                  <a:srgbClr val="92D050"/>
                </a:solidFill>
              </a:rPr>
              <a:t>grade level expectations</a:t>
            </a:r>
            <a:r>
              <a:rPr lang="en-US" sz="2400" dirty="0"/>
              <a:t>.  </a:t>
            </a:r>
          </a:p>
          <a:p>
            <a:pPr>
              <a:lnSpc>
                <a:spcPct val="170000"/>
              </a:lnSpc>
              <a:buNone/>
            </a:pPr>
            <a:endParaRPr lang="en-US" sz="2600" dirty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/>
          </a:p>
          <a:p>
            <a:pPr>
              <a:buNone/>
            </a:pPr>
            <a:r>
              <a:rPr lang="en-US" sz="2600" dirty="0" smtClean="0"/>
              <a:t>  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238844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1 and Special Education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Title 1 is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supplemental</a:t>
            </a:r>
            <a:r>
              <a:rPr lang="en-US" dirty="0" smtClean="0"/>
              <a:t> </a:t>
            </a:r>
          </a:p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Fluid program </a:t>
            </a:r>
            <a:r>
              <a:rPr lang="en-US" dirty="0"/>
              <a:t>- designed for students to enter and exit out of the program</a:t>
            </a:r>
          </a:p>
          <a:p>
            <a:r>
              <a:rPr lang="en-US" dirty="0" smtClean="0"/>
              <a:t>Does not require an individualized education plan (IEP)</a:t>
            </a:r>
          </a:p>
          <a:p>
            <a:r>
              <a:rPr lang="en-US" dirty="0" smtClean="0"/>
              <a:t>Funded by a Federal Grant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Special Education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Requires an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individualized education plan</a:t>
            </a:r>
            <a:r>
              <a:rPr lang="en-US" dirty="0" smtClean="0"/>
              <a:t> that lasts for a set amount of time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Working on skills specific to that individual </a:t>
            </a:r>
          </a:p>
          <a:p>
            <a:r>
              <a:rPr lang="en-US" dirty="0" smtClean="0"/>
              <a:t>Funded and governed at the local, state, and federal level.</a:t>
            </a:r>
          </a:p>
          <a:p>
            <a:r>
              <a:rPr lang="en-US" dirty="0" smtClean="0"/>
              <a:t>Legally binding contract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4789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3486"/>
            <a:ext cx="7125113" cy="924475"/>
          </a:xfrm>
        </p:spPr>
        <p:txBody>
          <a:bodyPr/>
          <a:lstStyle/>
          <a:p>
            <a:r>
              <a:rPr lang="en-US" dirty="0" smtClean="0"/>
              <a:t>Intervention: </a:t>
            </a:r>
            <a:br>
              <a:rPr lang="en-US" dirty="0" smtClean="0"/>
            </a:br>
            <a:r>
              <a:rPr lang="en-US" dirty="0" smtClean="0"/>
              <a:t>The Three Tier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4114800" cy="4813437"/>
          </a:xfrm>
        </p:spPr>
        <p:txBody>
          <a:bodyPr>
            <a:normAutofit/>
          </a:bodyPr>
          <a:lstStyle/>
          <a:p>
            <a:r>
              <a:rPr lang="en-US" sz="1600" u="sng" dirty="0" smtClean="0"/>
              <a:t>Tier 1</a:t>
            </a:r>
            <a:r>
              <a:rPr lang="en-US" sz="1600" dirty="0" smtClean="0"/>
              <a:t>: </a:t>
            </a:r>
            <a:r>
              <a:rPr lang="en-US" sz="1600" b="1" dirty="0" smtClean="0">
                <a:solidFill>
                  <a:srgbClr val="92D050"/>
                </a:solidFill>
              </a:rPr>
              <a:t>Core classroom instruction </a:t>
            </a:r>
            <a:r>
              <a:rPr lang="en-US" sz="1600" dirty="0" smtClean="0">
                <a:solidFill>
                  <a:srgbClr val="92D050"/>
                </a:solidFill>
              </a:rPr>
              <a:t>-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92D050"/>
                </a:solidFill>
              </a:rPr>
              <a:t>all students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u="sng" dirty="0" smtClean="0"/>
              <a:t>Tier </a:t>
            </a:r>
            <a:r>
              <a:rPr lang="en-US" sz="1600" u="sng" dirty="0"/>
              <a:t>2</a:t>
            </a:r>
            <a:r>
              <a:rPr lang="en-US" sz="1600" dirty="0" smtClean="0"/>
              <a:t>: Tier 1 + 2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92D050"/>
                </a:solidFill>
              </a:rPr>
              <a:t>Core classroom instruction + intervention – some students receive additional instruction in reading and math</a:t>
            </a:r>
            <a:r>
              <a:rPr lang="en-US" sz="1600" dirty="0">
                <a:solidFill>
                  <a:srgbClr val="92D050"/>
                </a:solidFill>
              </a:rPr>
              <a:t> </a:t>
            </a:r>
            <a:r>
              <a:rPr lang="en-US" sz="1600" dirty="0" smtClean="0"/>
              <a:t>and frequent progress monitoring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u="sng" dirty="0" smtClean="0"/>
              <a:t>Tier </a:t>
            </a:r>
            <a:r>
              <a:rPr lang="en-US" sz="1600" u="sng" dirty="0"/>
              <a:t>3</a:t>
            </a:r>
            <a:r>
              <a:rPr lang="en-US" sz="1600" dirty="0" smtClean="0"/>
              <a:t>: Tier 1 + 2 + 3 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92D050"/>
                </a:solidFill>
              </a:rPr>
              <a:t>More intensive instruction </a:t>
            </a:r>
            <a:r>
              <a:rPr lang="en-US" sz="1600" dirty="0" smtClean="0"/>
              <a:t>that students receive if not making adequate progress in Tiers 1 and </a:t>
            </a:r>
            <a:r>
              <a:rPr lang="en-US" sz="1600" dirty="0"/>
              <a:t>2</a:t>
            </a:r>
          </a:p>
        </p:txBody>
      </p:sp>
      <p:pic>
        <p:nvPicPr>
          <p:cNvPr id="1028" name="Picture 4" descr="Image result for tier instruction'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782" y="1600200"/>
            <a:ext cx="47180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1534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my child referred to the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296357" cy="444103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June</a:t>
            </a:r>
            <a:r>
              <a:rPr lang="en-US" dirty="0" smtClean="0"/>
              <a:t> – classroom teachers complete a </a:t>
            </a:r>
            <a:r>
              <a:rPr lang="en-US" b="1" dirty="0" smtClean="0">
                <a:solidFill>
                  <a:srgbClr val="00B050"/>
                </a:solidFill>
              </a:rPr>
              <a:t>referral form  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September </a:t>
            </a:r>
            <a:r>
              <a:rPr lang="en-US" dirty="0" smtClean="0"/>
              <a:t>– current teacher submits any </a:t>
            </a:r>
            <a:r>
              <a:rPr lang="en-US" b="1" dirty="0" smtClean="0">
                <a:solidFill>
                  <a:srgbClr val="00B050"/>
                </a:solidFill>
              </a:rPr>
              <a:t>new referrals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September</a:t>
            </a:r>
            <a:r>
              <a:rPr lang="en-US" dirty="0" smtClean="0"/>
              <a:t> – testing - Title I and classroom assessments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End of September </a:t>
            </a:r>
            <a:r>
              <a:rPr lang="en-US" dirty="0" smtClean="0"/>
              <a:t>– </a:t>
            </a:r>
            <a:r>
              <a:rPr lang="en-US" b="1" dirty="0" smtClean="0">
                <a:solidFill>
                  <a:srgbClr val="00B050"/>
                </a:solidFill>
              </a:rPr>
              <a:t>data meeting </a:t>
            </a:r>
            <a:r>
              <a:rPr lang="en-US" dirty="0" smtClean="0"/>
              <a:t>– Dr. Wilcox, Title I Tutors, grade level classroom teachers, and the special education teacher meet together to discuss those referred</a:t>
            </a:r>
          </a:p>
          <a:p>
            <a:r>
              <a:rPr lang="en-US" b="1" dirty="0">
                <a:solidFill>
                  <a:srgbClr val="00B050"/>
                </a:solidFill>
              </a:rPr>
              <a:t>P</a:t>
            </a:r>
            <a:r>
              <a:rPr lang="en-US" b="1" dirty="0" smtClean="0">
                <a:solidFill>
                  <a:srgbClr val="00B050"/>
                </a:solidFill>
              </a:rPr>
              <a:t>ermission slips </a:t>
            </a:r>
            <a:r>
              <a:rPr lang="en-US" dirty="0" smtClean="0"/>
              <a:t>are sent home 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October</a:t>
            </a:r>
            <a:r>
              <a:rPr lang="en-US" dirty="0" smtClean="0"/>
              <a:t> – Reading and math </a:t>
            </a:r>
            <a:r>
              <a:rPr lang="en-US" b="1" dirty="0" smtClean="0">
                <a:solidFill>
                  <a:srgbClr val="00B050"/>
                </a:solidFill>
              </a:rPr>
              <a:t>groups begin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Throughout the year </a:t>
            </a:r>
            <a:r>
              <a:rPr lang="en-US" dirty="0" smtClean="0"/>
              <a:t>– groups are monitored and reassessed </a:t>
            </a:r>
          </a:p>
          <a:p>
            <a:r>
              <a:rPr lang="en-US" dirty="0" smtClean="0"/>
              <a:t>Students may enter and exit the program at any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492927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11" u="sng" dirty="0" smtClean="0"/>
              <a:t>Testing and Teacher Recommendation</a:t>
            </a:r>
            <a:r>
              <a:rPr lang="en-US" sz="3111" dirty="0" smtClean="0"/>
              <a:t/>
            </a:r>
            <a:br>
              <a:rPr lang="en-US" sz="3111" dirty="0" smtClean="0"/>
            </a:br>
            <a:r>
              <a:rPr lang="en-US" sz="2200" dirty="0" smtClean="0"/>
              <a:t>Initial testing – then students are continuously monitored for progress</a:t>
            </a:r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711840"/>
            <a:ext cx="3520440" cy="457200"/>
          </a:xfrm>
        </p:spPr>
        <p:txBody>
          <a:bodyPr/>
          <a:lstStyle/>
          <a:p>
            <a:endParaRPr lang="en-US" b="1" u="sng" dirty="0" smtClean="0"/>
          </a:p>
          <a:p>
            <a:r>
              <a:rPr lang="en-US" sz="1600" b="1" u="sng" dirty="0" smtClean="0"/>
              <a:t>Literacy</a:t>
            </a:r>
            <a:endParaRPr lang="en-US" sz="1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721608" cy="338824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Teacher Recommendation</a:t>
            </a:r>
          </a:p>
          <a:p>
            <a:r>
              <a:rPr lang="en-US" sz="1600" dirty="0" smtClean="0"/>
              <a:t>Classroom assessments (developmental spelling, running records)</a:t>
            </a:r>
          </a:p>
          <a:p>
            <a:r>
              <a:rPr lang="en-US" sz="1600" dirty="0" smtClean="0"/>
              <a:t>DIBELS</a:t>
            </a:r>
          </a:p>
          <a:p>
            <a:r>
              <a:rPr lang="en-US" sz="1600" dirty="0" smtClean="0"/>
              <a:t>NWEA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3977640" y="1711840"/>
            <a:ext cx="3520440" cy="457200"/>
          </a:xfrm>
        </p:spPr>
        <p:txBody>
          <a:bodyPr/>
          <a:lstStyle/>
          <a:p>
            <a:r>
              <a:rPr lang="en-US" sz="1600" b="1" u="sng" dirty="0" smtClean="0"/>
              <a:t>Mathematics</a:t>
            </a:r>
            <a:endParaRPr lang="en-US" sz="1600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78808" y="1371600"/>
            <a:ext cx="3669792" cy="445504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Teacher Recommendation</a:t>
            </a:r>
          </a:p>
          <a:p>
            <a:r>
              <a:rPr lang="en-US" sz="1600" dirty="0" smtClean="0"/>
              <a:t>Classroom assessments</a:t>
            </a:r>
          </a:p>
          <a:p>
            <a:r>
              <a:rPr lang="en-US" sz="1600" dirty="0" smtClean="0"/>
              <a:t>NWEA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296358" cy="924475"/>
          </a:xfrm>
        </p:spPr>
        <p:txBody>
          <a:bodyPr/>
          <a:lstStyle/>
          <a:p>
            <a:r>
              <a:rPr lang="en-US" dirty="0" smtClean="0"/>
              <a:t>Title I Math and Reading at Foster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600199"/>
            <a:ext cx="7296357" cy="480060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92D050"/>
                </a:solidFill>
              </a:rPr>
              <a:t>Response to Intervention (RTI) </a:t>
            </a:r>
            <a:r>
              <a:rPr lang="en-US" sz="2400" dirty="0"/>
              <a:t>– English language arts support for grades 1 – 3</a:t>
            </a:r>
          </a:p>
          <a:p>
            <a:pPr marL="0" indent="0">
              <a:buNone/>
            </a:pPr>
            <a:r>
              <a:rPr lang="en-US" sz="2400" dirty="0"/>
              <a:t>   30 minutes, 4 x per week</a:t>
            </a:r>
          </a:p>
          <a:p>
            <a:r>
              <a:rPr lang="en-US" sz="2400" dirty="0" smtClean="0">
                <a:solidFill>
                  <a:srgbClr val="92D050"/>
                </a:solidFill>
              </a:rPr>
              <a:t>Targeted Math Instruction (TMI) </a:t>
            </a:r>
            <a:r>
              <a:rPr lang="en-US" sz="2400" dirty="0" smtClean="0"/>
              <a:t>–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math support for grades 1 – 5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6523112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6225</TotalTime>
  <Words>626</Words>
  <Application>Microsoft Office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Trebuchet MS</vt:lpstr>
      <vt:lpstr>Verdana</vt:lpstr>
      <vt:lpstr>Wingdings 2</vt:lpstr>
      <vt:lpstr>Summer</vt:lpstr>
      <vt:lpstr>Foster Elementary School   Title I Parent/Guardian Orientation   November 2, 2018 8:30 – 9:00pm   </vt:lpstr>
      <vt:lpstr>  Agenda  </vt:lpstr>
      <vt:lpstr>What is Title I?</vt:lpstr>
      <vt:lpstr>Title I </vt:lpstr>
      <vt:lpstr>Title 1 and Special Education</vt:lpstr>
      <vt:lpstr>Intervention:  The Three Tier Model </vt:lpstr>
      <vt:lpstr>How is my child referred to the program?</vt:lpstr>
      <vt:lpstr>Testing and Teacher Recommendation Initial testing – then students are continuously monitored for progress</vt:lpstr>
      <vt:lpstr>Title I Math and Reading at Foster</vt:lpstr>
      <vt:lpstr>Where Does my Child Receive Instruction?</vt:lpstr>
      <vt:lpstr>What Curriculum is being used?</vt:lpstr>
      <vt:lpstr>HOW CAN FAMILIES SUPPORT THEIR CHILDREN AT HOME? </vt:lpstr>
      <vt:lpstr>Working Together</vt:lpstr>
      <vt:lpstr>PowerPoint Presentation</vt:lpstr>
    </vt:vector>
  </TitlesOfParts>
  <Company>Chuck Goldman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 Parents Night</dc:title>
  <dc:creator>Chuck Goldman</dc:creator>
  <cp:lastModifiedBy>jquinn</cp:lastModifiedBy>
  <cp:revision>371</cp:revision>
  <cp:lastPrinted>2017-10-27T17:40:58Z</cp:lastPrinted>
  <dcterms:created xsi:type="dcterms:W3CDTF">2012-11-05T11:11:15Z</dcterms:created>
  <dcterms:modified xsi:type="dcterms:W3CDTF">2018-10-31T13:25:40Z</dcterms:modified>
</cp:coreProperties>
</file>